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Ubuntu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2F5EA5D-41F9-4FD0-B2C1-41DCBC7DD9C4}">
  <a:tblStyle styleId="{B2F5EA5D-41F9-4FD0-B2C1-41DCBC7DD9C4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bold.fntdata"/><Relationship Id="rId20" Type="http://schemas.openxmlformats.org/officeDocument/2006/relationships/slide" Target="slides/slide15.xml"/><Relationship Id="rId42" Type="http://schemas.openxmlformats.org/officeDocument/2006/relationships/font" Target="fonts/Ubuntu-boldItalic.fntdata"/><Relationship Id="rId41" Type="http://schemas.openxmlformats.org/officeDocument/2006/relationships/font" Target="fonts/Ubuntu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Ubuntu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5.jpg"/><Relationship Id="rId5" Type="http://schemas.openxmlformats.org/officeDocument/2006/relationships/image" Target="../media/image27.png"/><Relationship Id="rId6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1.jpg"/><Relationship Id="rId5" Type="http://schemas.openxmlformats.org/officeDocument/2006/relationships/image" Target="../media/image28.jpg"/><Relationship Id="rId6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360"/>
            <a:ext cx="9143998" cy="4817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x="4758225" y="293700"/>
            <a:ext cx="4141800" cy="46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360"/>
            <a:ext cx="9143998" cy="481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Dimension Clusters: +5% mAP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949" y="1828749"/>
            <a:ext cx="6890101" cy="20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Multi-scale training: +1.5% mAP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43" y="880224"/>
            <a:ext cx="4799713" cy="42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YOLOv2: Fast, Accurate Detection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150" y="1017725"/>
            <a:ext cx="5655684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Speed is not just FLOPS!!</a:t>
            </a:r>
          </a:p>
        </p:txBody>
      </p:sp>
      <p:graphicFrame>
        <p:nvGraphicFramePr>
          <p:cNvPr id="171" name="Shape 171"/>
          <p:cNvGraphicFramePr/>
          <p:nvPr/>
        </p:nvGraphicFramePr>
        <p:xfrm>
          <a:off x="172337" y="12625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{B2F5EA5D-41F9-4FD0-B2C1-41DCBC7DD9C4}</a:tableStyleId>
              </a:tblPr>
              <a:tblGrid>
                <a:gridCol w="2550075"/>
                <a:gridCol w="1158525"/>
                <a:gridCol w="1158525"/>
                <a:gridCol w="1711125"/>
                <a:gridCol w="2221050"/>
              </a:tblGrid>
              <a:tr h="602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Top 1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Top 5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FLOPs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GPU Speed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4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VGG-16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70.5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90.0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30.95 Bn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100 FPS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4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Extraction (YOLOv1)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72.5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90.8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8.52 Bn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200 FPS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4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Resnet50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75.3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92.2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7.66 Bn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90 FPS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Speed is not just FLOPS!!</a:t>
            </a:r>
          </a:p>
        </p:txBody>
      </p:sp>
      <p:graphicFrame>
        <p:nvGraphicFramePr>
          <p:cNvPr id="177" name="Shape 177"/>
          <p:cNvGraphicFramePr/>
          <p:nvPr/>
        </p:nvGraphicFramePr>
        <p:xfrm>
          <a:off x="172337" y="12625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{B2F5EA5D-41F9-4FD0-B2C1-41DCBC7DD9C4}</a:tableStyleId>
              </a:tblPr>
              <a:tblGrid>
                <a:gridCol w="2550075"/>
                <a:gridCol w="1158525"/>
                <a:gridCol w="1158525"/>
                <a:gridCol w="1711125"/>
                <a:gridCol w="2221050"/>
              </a:tblGrid>
              <a:tr h="602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Top 1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Top 5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FLOPs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GPU Speed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4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VGG-16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70.5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90.0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30.95 Bn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100 FPS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4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Extraction (YOLOv1)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72.5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90.8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8.52 Bn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200 FPS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4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Resnet50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75.3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92.2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7.66 Bn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90 FPS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4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Darknet19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74.0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91.8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5.58 Bn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200 FPS</a:t>
                      </a:r>
                    </a:p>
                  </a:txBody>
                  <a:tcPr marT="91425" marB="91425" marR="91425" marL="91425">
                    <a:lnL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Shape 61"/>
          <p:cNvGraphicFramePr/>
          <p:nvPr/>
        </p:nvGraphicFramePr>
        <p:xfrm>
          <a:off x="952500" y="474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{B2F5EA5D-41F9-4FD0-B2C1-41DCBC7DD9C4}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86575"/>
            <a:ext cx="9144002" cy="60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7325"/>
            <a:ext cx="9143999" cy="609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412" y="639610"/>
            <a:ext cx="2635975" cy="81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862" y="327478"/>
            <a:ext cx="2879424" cy="14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5215875" y="1651587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Ubuntu"/>
              <a:buChar char="-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14 million images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Ubuntu"/>
              <a:buChar char="-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22k classes</a:t>
            </a:r>
          </a:p>
          <a:p>
            <a:pPr indent="-342900" lvl="0" marL="457200">
              <a:spcBef>
                <a:spcPts val="0"/>
              </a:spcBef>
              <a:buSzPct val="100000"/>
              <a:buFont typeface="Ubuntu"/>
              <a:buChar char="-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Classification labels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1029425" y="1651587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Ubuntu"/>
              <a:buChar char="-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100k images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Ubuntu"/>
              <a:buChar char="-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80 classes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Ubuntu"/>
              <a:buChar char="-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Detection labels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187" y="2736025"/>
            <a:ext cx="2968450" cy="217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551" y="2736025"/>
            <a:ext cx="2916045" cy="217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5311875" y="2736025"/>
            <a:ext cx="2687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Tulipa gesneriana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Typically use softmax over all classes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8520601" cy="3820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Can’t just mash classes together...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0187"/>
            <a:ext cx="8520599" cy="1763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Can’t just mash classes together...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0187"/>
            <a:ext cx="8520599" cy="17631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Shape 231"/>
          <p:cNvCxnSpPr/>
          <p:nvPr/>
        </p:nvCxnSpPr>
        <p:spPr>
          <a:xfrm rot="10800000">
            <a:off x="4353800" y="3380600"/>
            <a:ext cx="760800" cy="74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444" y="4154667"/>
            <a:ext cx="942355" cy="88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Can’t just mash classes together...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0187"/>
            <a:ext cx="8520599" cy="17631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Shape 240"/>
          <p:cNvCxnSpPr/>
          <p:nvPr/>
        </p:nvCxnSpPr>
        <p:spPr>
          <a:xfrm flipH="1" rot="10800000">
            <a:off x="5528775" y="3428850"/>
            <a:ext cx="703200" cy="67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444" y="4154667"/>
            <a:ext cx="942355" cy="88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Can’t just mash classes together...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0187"/>
            <a:ext cx="8520599" cy="17631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Shape 249"/>
          <p:cNvCxnSpPr/>
          <p:nvPr/>
        </p:nvCxnSpPr>
        <p:spPr>
          <a:xfrm rot="10800000">
            <a:off x="4353800" y="3380600"/>
            <a:ext cx="760800" cy="74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0" name="Shape 250"/>
          <p:cNvCxnSpPr/>
          <p:nvPr/>
        </p:nvCxnSpPr>
        <p:spPr>
          <a:xfrm flipH="1" rot="10800000">
            <a:off x="5528775" y="3428850"/>
            <a:ext cx="703200" cy="67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125" y="4154675"/>
            <a:ext cx="889350" cy="8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444" y="4154667"/>
            <a:ext cx="942355" cy="88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WordNet has structure but it’s messy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000" y="1103312"/>
            <a:ext cx="43719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225" y="453162"/>
            <a:ext cx="7147549" cy="423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Shape 66"/>
          <p:cNvGraphicFramePr/>
          <p:nvPr/>
        </p:nvGraphicFramePr>
        <p:xfrm>
          <a:off x="952500" y="474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{B2F5EA5D-41F9-4FD0-B2C1-41DCBC7DD9C4}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67" name="Shape 67"/>
          <p:cNvCxnSpPr/>
          <p:nvPr/>
        </p:nvCxnSpPr>
        <p:spPr>
          <a:xfrm rot="10800000">
            <a:off x="6262825" y="3454650"/>
            <a:ext cx="444000" cy="55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174" y="3879349"/>
            <a:ext cx="1153200" cy="11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11700" y="50712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691" y="239625"/>
            <a:ext cx="1849605" cy="13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80974"/>
            <a:ext cx="1816953" cy="135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443" y="239625"/>
            <a:ext cx="1809467" cy="13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6867625" y="3161600"/>
            <a:ext cx="22248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Tulipa gesneriana 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0125" y="398719"/>
            <a:ext cx="4090398" cy="10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6800" y="2997669"/>
            <a:ext cx="4090398" cy="10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2051625" y="1691250"/>
            <a:ext cx="4729300" cy="254431"/>
          </a:xfrm>
          <a:custGeom>
            <a:pathLst>
              <a:path extrusionOk="0" h="37444" w="189172">
                <a:moveTo>
                  <a:pt x="189172" y="1926"/>
                </a:moveTo>
                <a:cubicBezTo>
                  <a:pt x="154960" y="20995"/>
                  <a:pt x="115075" y="43512"/>
                  <a:pt x="76670" y="35831"/>
                </a:cubicBezTo>
                <a:cubicBezTo>
                  <a:pt x="56273" y="31751"/>
                  <a:pt x="38991" y="18193"/>
                  <a:pt x="20034" y="9632"/>
                </a:cubicBezTo>
                <a:cubicBezTo>
                  <a:pt x="13280" y="6582"/>
                  <a:pt x="7409" y="0"/>
                  <a:pt x="0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280" name="Shape 280"/>
          <p:cNvSpPr txBox="1"/>
          <p:nvPr/>
        </p:nvSpPr>
        <p:spPr>
          <a:xfrm>
            <a:off x="3226625" y="1973500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Detection + Classification Error</a:t>
            </a:r>
          </a:p>
        </p:txBody>
      </p:sp>
      <p:sp>
        <p:nvSpPr>
          <p:cNvPr id="281" name="Shape 281"/>
          <p:cNvSpPr/>
          <p:nvPr/>
        </p:nvSpPr>
        <p:spPr>
          <a:xfrm>
            <a:off x="2120675" y="4413350"/>
            <a:ext cx="4729300" cy="254431"/>
          </a:xfrm>
          <a:custGeom>
            <a:pathLst>
              <a:path extrusionOk="0" h="37444" w="189172">
                <a:moveTo>
                  <a:pt x="189172" y="1926"/>
                </a:moveTo>
                <a:cubicBezTo>
                  <a:pt x="154960" y="20995"/>
                  <a:pt x="115075" y="43512"/>
                  <a:pt x="76670" y="35831"/>
                </a:cubicBezTo>
                <a:cubicBezTo>
                  <a:pt x="56273" y="31751"/>
                  <a:pt x="38991" y="18193"/>
                  <a:pt x="20034" y="9632"/>
                </a:cubicBezTo>
                <a:cubicBezTo>
                  <a:pt x="13280" y="6582"/>
                  <a:pt x="7409" y="0"/>
                  <a:pt x="0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282" name="Shape 282"/>
          <p:cNvSpPr txBox="1"/>
          <p:nvPr/>
        </p:nvSpPr>
        <p:spPr>
          <a:xfrm>
            <a:off x="3631213" y="4648498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Classification Error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82856" cy="92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849" y="-5341350"/>
            <a:ext cx="4861150" cy="1048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11700" y="3359650"/>
            <a:ext cx="8520600" cy="155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00FFFF"/>
                </a:solidFill>
                <a:latin typeface="Ubuntu"/>
                <a:ea typeface="Ubuntu"/>
                <a:cs typeface="Ubuntu"/>
                <a:sym typeface="Ubuntu"/>
              </a:rPr>
              <a:t>Code, models, and updates: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en" sz="3000" u="sng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https://pjreddie.com/yolo/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51" y="165700"/>
            <a:ext cx="3047901" cy="30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Shape 73"/>
          <p:cNvGraphicFramePr/>
          <p:nvPr/>
        </p:nvGraphicFramePr>
        <p:xfrm>
          <a:off x="952500" y="474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{B2F5EA5D-41F9-4FD0-B2C1-41DCBC7DD9C4}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74" name="Shape 74"/>
          <p:cNvCxnSpPr/>
          <p:nvPr/>
        </p:nvCxnSpPr>
        <p:spPr>
          <a:xfrm rot="10800000">
            <a:off x="6262825" y="3454650"/>
            <a:ext cx="444000" cy="55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174" y="3879349"/>
            <a:ext cx="1153200" cy="11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Shape 76"/>
          <p:cNvCxnSpPr/>
          <p:nvPr/>
        </p:nvCxnSpPr>
        <p:spPr>
          <a:xfrm flipH="1" rot="10800000">
            <a:off x="2726950" y="3454750"/>
            <a:ext cx="330000" cy="57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300" y="3879359"/>
            <a:ext cx="1153200" cy="115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750"/>
            <a:ext cx="9144000" cy="571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809" y="1238874"/>
            <a:ext cx="3697009" cy="98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182" y="3684436"/>
            <a:ext cx="5066268" cy="1364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311700" y="1460025"/>
            <a:ext cx="2223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Train on ImageNet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311700" y="4050100"/>
            <a:ext cx="2573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Fine-tune on detection</a:t>
            </a:r>
          </a:p>
        </p:txBody>
      </p:sp>
      <p:cxnSp>
        <p:nvCxnSpPr>
          <p:cNvPr id="103" name="Shape 103"/>
          <p:cNvCxnSpPr/>
          <p:nvPr/>
        </p:nvCxnSpPr>
        <p:spPr>
          <a:xfrm>
            <a:off x="6017750" y="2316750"/>
            <a:ext cx="0" cy="1107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" name="Shape 104"/>
          <p:cNvSpPr txBox="1"/>
          <p:nvPr/>
        </p:nvSpPr>
        <p:spPr>
          <a:xfrm>
            <a:off x="311700" y="2755062"/>
            <a:ext cx="2573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Resize network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Fine-tune 448x448 Classifier: +3.5% mAP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809" y="1238874"/>
            <a:ext cx="3697009" cy="98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182" y="3684436"/>
            <a:ext cx="5066268" cy="136416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311700" y="1460025"/>
            <a:ext cx="2223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Train on ImageNet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311700" y="4050100"/>
            <a:ext cx="2573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Fine-tune on detection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4179" y="2263539"/>
            <a:ext cx="4381649" cy="1420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311700" y="2755075"/>
            <a:ext cx="3374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Resize, fine-tune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on ImageNet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